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9" r:id="rId14"/>
    <p:sldId id="268" r:id="rId15"/>
  </p:sldIdLst>
  <p:sldSz cx="9144000" cy="5143500" type="screen16x9"/>
  <p:notesSz cx="6858000" cy="9144000"/>
  <p:defaultTextStyle>
    <a:defPPr>
      <a:defRPr lang="ru-RU"/>
    </a:defPPr>
    <a:lvl1pPr marL="0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738"/>
    <a:srgbClr val="F5E783"/>
    <a:srgbClr val="F9F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1" d="100"/>
          <a:sy n="161" d="100"/>
        </p:scale>
        <p:origin x="-90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5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7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3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79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4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6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582" indent="0">
              <a:buNone/>
              <a:defRPr sz="2400"/>
            </a:lvl2pPr>
            <a:lvl3pPr marL="779163" indent="0">
              <a:buNone/>
              <a:defRPr sz="2000"/>
            </a:lvl3pPr>
            <a:lvl4pPr marL="1168745" indent="0">
              <a:buNone/>
              <a:defRPr sz="1700"/>
            </a:lvl4pPr>
            <a:lvl5pPr marL="1558326" indent="0">
              <a:buNone/>
              <a:defRPr sz="1700"/>
            </a:lvl5pPr>
            <a:lvl6pPr marL="1947908" indent="0">
              <a:buNone/>
              <a:defRPr sz="1700"/>
            </a:lvl6pPr>
            <a:lvl7pPr marL="2337489" indent="0">
              <a:buNone/>
              <a:defRPr sz="1700"/>
            </a:lvl7pPr>
            <a:lvl8pPr marL="2727071" indent="0">
              <a:buNone/>
              <a:defRPr sz="1700"/>
            </a:lvl8pPr>
            <a:lvl9pPr marL="3116652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916" tIns="38958" rIns="77916" bIns="38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916" tIns="38958" rIns="77916" bIns="389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77916" tIns="38958" rIns="77916" bIns="3895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7916" tIns="38958" rIns="77916" bIns="3895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77916" tIns="38958" rIns="77916" bIns="3895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91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186" indent="-292186" algn="l" defTabSz="77916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070" indent="-243488" algn="l" defTabSz="77916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954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534" indent="-194791" algn="l" defTabSz="77916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117" indent="-194791" algn="l" defTabSz="779163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698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80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861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443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.pinterest.com/pin/327566572897384704/" TargetMode="External"/><Relationship Id="rId2" Type="http://schemas.openxmlformats.org/officeDocument/2006/relationships/hyperlink" Target="https://russianarts.online/123842-nabojka-po-tkani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3865" y="195487"/>
            <a:ext cx="7976271" cy="540352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формы организации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дополнительном образовании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9628" y="3075806"/>
            <a:ext cx="3190508" cy="1556014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algn="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Каменева Наталья Альбертовна,</a:t>
            </a:r>
          </a:p>
          <a:p>
            <a:pPr algn="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образования,</a:t>
            </a:r>
          </a:p>
          <a:p>
            <a:pPr algn="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изобразительного искусства</a:t>
            </a:r>
          </a:p>
          <a:p>
            <a:pPr algn="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технологии высшей категории</a:t>
            </a:r>
          </a:p>
          <a:p>
            <a:pPr algn="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«Охочевская средняя общеобразовательная школа»,</a:t>
            </a:r>
          </a:p>
          <a:p>
            <a:pPr algn="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Щигровский район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9387" y="4795751"/>
            <a:ext cx="2791695" cy="263353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4994" y="1815667"/>
            <a:ext cx="4320480" cy="494185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«Русская набойка»</a:t>
            </a:r>
          </a:p>
        </p:txBody>
      </p:sp>
    </p:spTree>
    <p:extLst>
      <p:ext uri="{BB962C8B-B14F-4D97-AF65-F5344CB8AC3E}">
        <p14:creationId xmlns:p14="http://schemas.microsoft.com/office/powerpoint/2010/main" val="307236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2601"/>
            <a:ext cx="3816424" cy="4020151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marL="36000" marR="147955" algn="ctr">
              <a:lnSpc>
                <a:spcPct val="115000"/>
              </a:lnSpc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Техника безопасности при работе с красками по ткани</a:t>
            </a:r>
          </a:p>
          <a:p>
            <a:pPr marL="17463" marR="147955" lvl="0" indent="2476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прежде всего нужно подготовить рабочее место и всё что потребуется для изготовления намеченного изделия;</a:t>
            </a:r>
          </a:p>
          <a:p>
            <a:pPr marL="17463" marR="147955" lvl="0" indent="2476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стол, за которым предстоит работать должен быть хорошо освещён;</a:t>
            </a:r>
          </a:p>
          <a:p>
            <a:pPr marL="17463" marR="147955" lvl="0" indent="2476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поверхность стола застелить полиэтиленовой плёнкой;</a:t>
            </a:r>
          </a:p>
          <a:p>
            <a:pPr marL="17463" marR="147955" lvl="0" indent="2476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беречь глаза от попадания краски</a:t>
            </a:r>
          </a:p>
          <a:p>
            <a:pPr marL="17463" marR="147955" lvl="0" indent="2476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заниматься батиком надо в хорошо проветриваемом помещении;</a:t>
            </a:r>
          </a:p>
          <a:p>
            <a:pPr marL="17463" marR="147955" lvl="0" indent="2476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если волосы длинные, то их надо обязательно убрать под головной убор.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1960" y="161794"/>
            <a:ext cx="4824536" cy="4609158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marL="36000" marR="147955" indent="180340" algn="ctr">
              <a:lnSpc>
                <a:spcPct val="115000"/>
              </a:lnSpc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Правила работы с электрическим утюгом</a:t>
            </a:r>
          </a:p>
          <a:p>
            <a:pPr marR="147955" lvl="0" indent="179388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соблюдать осторожность при работе с электроприборами (утюг, электроплитка) при ВТО изделий;</a:t>
            </a:r>
          </a:p>
          <a:p>
            <a:pPr marR="147955" indent="179388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включать и выключать утюг только сухими руками;</a:t>
            </a:r>
          </a:p>
          <a:p>
            <a:pPr marR="147955" lvl="0" indent="179388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работе следить за тем, чтобы горячая подошва утюга не касалась электрического шнура;</a:t>
            </a:r>
          </a:p>
          <a:p>
            <a:pPr marR="147955" lvl="0" indent="179388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работе следить за тем, чтобы горячая подошва утюга не касалась электрического шнура;</a:t>
            </a:r>
          </a:p>
          <a:p>
            <a:pPr marR="147955" lvl="0" indent="179388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 избежание ожогов не касаться горячих металлических частей утюга и не смачивать обильно ткань;</a:t>
            </a:r>
          </a:p>
          <a:p>
            <a:pPr marR="147955" lvl="0" indent="179388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 избежание пожара не оставлять включенный в сеть утюг без присмотра;</a:t>
            </a:r>
          </a:p>
          <a:p>
            <a:pPr marR="147955" lvl="0" indent="179388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окончании работы отключить утюг от сети.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12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982" y="555526"/>
            <a:ext cx="4032448" cy="3679673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indent="357188" algn="just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материалы:</a:t>
            </a:r>
          </a:p>
          <a:p>
            <a:pPr indent="357188" algn="just"/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ткань хлопчатобумажная 45х45 см;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акриловая краска для ткани;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посудная губка;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картон плотный 50х50 см;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 с водой 0,5л;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влажные салфетки;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плёнка защитная на стол.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штампы;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перчатки и фартук;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утюг и гладильная доска.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3478"/>
            <a:ext cx="3452266" cy="4752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224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76831"/>
            <a:ext cx="4824536" cy="4521313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marL="36000" marR="147955" indent="180340" algn="ctr">
              <a:lnSpc>
                <a:spcPct val="115000"/>
              </a:lnSpc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Практическая работа.</a:t>
            </a:r>
          </a:p>
          <a:p>
            <a:pPr marL="36000" marR="147955" indent="180340" algn="just">
              <a:lnSpc>
                <a:spcPct val="115000"/>
              </a:lnSpc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Продумать композицию, центр композиции, сочетание цветов. Составить композицию, найти её центр, выполнить эскиз в цвете.</a:t>
            </a:r>
          </a:p>
          <a:p>
            <a:pPr marL="36000" marR="147955" indent="180340" algn="just">
              <a:lnSpc>
                <a:spcPct val="115000"/>
              </a:lnSpc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 Подготовить ткань для работы. Натянуть ткань на подрамник или другим способ закрепить для неподвижности( можно скотчем к картону).</a:t>
            </a:r>
          </a:p>
          <a:p>
            <a:pPr marL="36000" marR="147955" indent="180340" algn="just">
              <a:lnSpc>
                <a:spcPct val="115000"/>
              </a:lnSpc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Нанести краски на штампы с помощью валика, губки, кистью.</a:t>
            </a:r>
          </a:p>
          <a:p>
            <a:pPr marL="36000" marR="147955" indent="180340" algn="just">
              <a:lnSpc>
                <a:spcPct val="115000"/>
              </a:lnSpc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На небольшом кусочке ткани сделать пробную набойку, проанализировать- много или мало краски, с какой силой оказывать давление на штамп и т.д.</a:t>
            </a:r>
          </a:p>
          <a:p>
            <a:pPr marL="36000" marR="147955" indent="180340" algn="just">
              <a:lnSpc>
                <a:spcPct val="115000"/>
              </a:lnSpc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Выполнить набойку.  Если есть необходимость, дополнить кистью рисунок или добавить детали. Дать немного просохнуть и прогладить через белую бумагу- закрепить красящий слой на ткани.</a:t>
            </a:r>
          </a:p>
          <a:p>
            <a:pPr marL="36000" marR="147955" indent="180340" algn="just">
              <a:lnSpc>
                <a:spcPct val="115000"/>
              </a:lnSpc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Окончательная отделка. Добавить золотой или серебряной краски в качестве декора.</a:t>
            </a:r>
          </a:p>
          <a:p>
            <a:pPr marL="36000" marR="147955" indent="180340" algn="just">
              <a:lnSpc>
                <a:spcPct val="115000"/>
              </a:lnSpc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 Посмотреть, что получилось, мелкие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непрокрасы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или какие то другие погрешности по возможности исправить. Ещё раз прогладить.</a:t>
            </a:r>
          </a:p>
          <a:p>
            <a:pPr marL="36000" marR="147955" indent="180340" algn="just">
              <a:lnSpc>
                <a:spcPct val="115000"/>
              </a:lnSpc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 Следить за техникой безопасности при работе с красками, ножницами, утюгом. Не оставлять утюг включенным.</a:t>
            </a:r>
          </a:p>
          <a:p>
            <a:pPr marL="36000" marR="147955" indent="180340" algn="just">
              <a:lnSpc>
                <a:spcPct val="115000"/>
              </a:lnSpc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 Просмотр и анализ работ </a:t>
            </a:r>
          </a:p>
        </p:txBody>
      </p:sp>
    </p:spTree>
    <p:extLst>
      <p:ext uri="{BB962C8B-B14F-4D97-AF65-F5344CB8AC3E}">
        <p14:creationId xmlns:p14="http://schemas.microsoft.com/office/powerpoint/2010/main" val="2252615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95486"/>
            <a:ext cx="3816424" cy="622297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marL="36000" marR="147955" algn="ctr">
              <a:lnSpc>
                <a:spcPct val="115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Мастер-класс в МКОУ «Охочевская средняя общеобразовательная школа»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817783"/>
            <a:ext cx="3816424" cy="273997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marL="36000" marR="147955" algn="ctr">
              <a:lnSpc>
                <a:spcPct val="115000"/>
              </a:lnSpc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Форма «Наставничество «Дети – детям»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3741"/>
            <a:ext cx="2814844" cy="3673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48" y="1303741"/>
            <a:ext cx="2760006" cy="3673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03741"/>
            <a:ext cx="2920387" cy="3673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49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63985"/>
            <a:ext cx="6696744" cy="1813008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marL="36000" marR="147955" indent="180340" algn="ctr">
              <a:lnSpc>
                <a:spcPct val="115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Перечень литературы.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6000" marR="147955" indent="180340" algn="just">
              <a:lnSpc>
                <a:spcPct val="115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Гильман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Р.А. «Художественная роспись тканей», Москва, «Владос»,2005г.</a:t>
            </a:r>
          </a:p>
          <a:p>
            <a:pPr marL="36000" marR="147955" indent="180340" algn="just">
              <a:lnSpc>
                <a:spcPct val="115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Макарская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Г.А. «Русские шали», Москва, «Советская Россия»,1986г.</a:t>
            </a:r>
          </a:p>
          <a:p>
            <a:pPr marL="36000" marR="147955" indent="180340" algn="just">
              <a:lnSpc>
                <a:spcPct val="115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Логвиненко Г.М. «Декоративная композиция», Москва, «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Владос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,2008г.</a:t>
            </a:r>
          </a:p>
          <a:p>
            <a:pPr marL="36000" marR="147955" indent="180340" algn="just">
              <a:lnSpc>
                <a:spcPct val="115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Синеглазова М.О. «Батик», Москва, Издательский Дом МСП, 2004г.</a:t>
            </a:r>
          </a:p>
          <a:p>
            <a:pPr marL="36000" marR="147955" indent="180340" algn="just">
              <a:lnSpc>
                <a:spcPct val="115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Синеглазова М.О. «Распишем ткань сами», Москва,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Профиздат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2001г.</a:t>
            </a:r>
          </a:p>
          <a:p>
            <a:pPr marL="36000" marR="147955" indent="180340" algn="just">
              <a:lnSpc>
                <a:spcPct val="115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Траудэл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Хартэл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«Ткань и краска», Москва,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Профиздат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2002г.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2139702"/>
            <a:ext cx="6696744" cy="1317488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marL="36000" marR="147955" indent="180340" algn="ctr">
              <a:lnSpc>
                <a:spcPct val="115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Интернет-ресурсы.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6000" marR="147955" indent="180340" algn="just">
              <a:lnSpc>
                <a:spcPct val="115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/>
              </a:rPr>
              <a:t>https://russianarts.online/123842-nabojka-po-tkani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Путеводитель «Русские ремёсла». Набойка по ткани.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6000" marR="147955" indent="180340" algn="just">
              <a:lnSpc>
                <a:spcPct val="115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3"/>
              </a:rPr>
              <a:t>://tr.pinterest.com/pin/327566572897384704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Стоковое хранилище изображений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Pinterest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подборка изображений набойки по ткани.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9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0927" y="141480"/>
            <a:ext cx="8175678" cy="821967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marL="30679" marR="126087" algn="just">
              <a:lnSpc>
                <a:spcPct val="115000"/>
              </a:lnSpc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занятия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на примере выполнения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задания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эффективные, полезные технологии и методы работы в дополнительном образовании, которое я использую при реализации своей программы по декоративно-прикладному творчеству «Роспись по такни»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932" y="1146997"/>
            <a:ext cx="8175678" cy="2573985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marL="30679" marR="126087" algn="just">
              <a:lnSpc>
                <a:spcPct val="115000"/>
              </a:lnSpc>
            </a:pPr>
            <a:r>
              <a:rPr lang="ru-RU" sz="1400" i="1" dirty="0" smtClean="0">
                <a:latin typeface="Georgia" panose="02040502050405020303" pitchFamily="18" charset="0"/>
              </a:rPr>
              <a:t>Задачи :</a:t>
            </a:r>
          </a:p>
          <a:p>
            <a:pPr marL="316429" marR="126087" indent="-285750" algn="just">
              <a:lnSpc>
                <a:spcPct val="115000"/>
              </a:lnSpc>
              <a:buFont typeface="Georgia" panose="02040502050405020303" pitchFamily="18" charset="0"/>
              <a:buChar char="−"/>
            </a:pPr>
            <a:r>
              <a:rPr lang="ru-RU" sz="1400" dirty="0" smtClean="0">
                <a:latin typeface="Georgia" panose="02040502050405020303" pitchFamily="18" charset="0"/>
              </a:rPr>
              <a:t>знакомство с русской традиционной росписью ткани «верховая (</a:t>
            </a:r>
            <a:r>
              <a:rPr lang="ru-RU" sz="1400" dirty="0" err="1" smtClean="0">
                <a:latin typeface="Georgia" panose="02040502050405020303" pitchFamily="18" charset="0"/>
              </a:rPr>
              <a:t>белоземельная</a:t>
            </a:r>
            <a:r>
              <a:rPr lang="ru-RU" sz="1400" dirty="0" smtClean="0">
                <a:latin typeface="Georgia" panose="02040502050405020303" pitchFamily="18" charset="0"/>
              </a:rPr>
              <a:t>) набойка»;</a:t>
            </a:r>
          </a:p>
          <a:p>
            <a:pPr marL="316429" marR="126087" indent="-285750" algn="just">
              <a:lnSpc>
                <a:spcPct val="115000"/>
              </a:lnSpc>
              <a:buFont typeface="Georgia" panose="02040502050405020303" pitchFamily="18" charset="0"/>
              <a:buChar char="−"/>
            </a:pPr>
            <a:r>
              <a:rPr lang="ru-RU" sz="1400" dirty="0" smtClean="0">
                <a:latin typeface="Georgia" panose="02040502050405020303" pitchFamily="18" charset="0"/>
              </a:rPr>
              <a:t>выполнить творческое задание в технике «набойка»;</a:t>
            </a:r>
          </a:p>
          <a:p>
            <a:pPr marL="316429" marR="126087" indent="-285750" algn="just">
              <a:lnSpc>
                <a:spcPct val="115000"/>
              </a:lnSpc>
              <a:buFont typeface="Georgia" panose="02040502050405020303" pitchFamily="18" charset="0"/>
              <a:buChar char="−"/>
            </a:pPr>
            <a:r>
              <a:rPr lang="ru-RU" sz="1400" dirty="0" smtClean="0">
                <a:latin typeface="Georgia" panose="02040502050405020303" pitchFamily="18" charset="0"/>
              </a:rPr>
              <a:t>показать практическое применение некоторых педагогических технологий и методов обучения — форма работы «Наставничество: «дети-детям»; частично-поисковая, технологии проблемного обучения;</a:t>
            </a:r>
          </a:p>
          <a:p>
            <a:pPr marL="316429" marR="126087" indent="-285750" algn="just">
              <a:lnSpc>
                <a:spcPct val="115000"/>
              </a:lnSpc>
              <a:buFont typeface="Georgia" panose="02040502050405020303" pitchFamily="18" charset="0"/>
              <a:buChar char="−"/>
            </a:pPr>
            <a:r>
              <a:rPr lang="ru-RU" sz="1400" dirty="0" smtClean="0">
                <a:latin typeface="Georgia" panose="02040502050405020303" pitchFamily="18" charset="0"/>
              </a:rPr>
              <a:t>активизировать учебно-познавательную деятельность, сформировать интерес к работе;</a:t>
            </a:r>
          </a:p>
          <a:p>
            <a:pPr marL="316429" marR="126087" indent="-285750" algn="just">
              <a:lnSpc>
                <a:spcPct val="115000"/>
              </a:lnSpc>
              <a:buFont typeface="Georgia" panose="02040502050405020303" pitchFamily="18" charset="0"/>
              <a:buChar char="−"/>
            </a:pPr>
            <a:r>
              <a:rPr lang="ru-RU" sz="1400" dirty="0" smtClean="0">
                <a:latin typeface="Georgia" panose="02040502050405020303" pitchFamily="18" charset="0"/>
              </a:rPr>
              <a:t>определить эффективность представленных методик.</a:t>
            </a:r>
          </a:p>
          <a:p>
            <a:pPr marL="30679" marR="126087" algn="just">
              <a:lnSpc>
                <a:spcPct val="115000"/>
              </a:lnSpc>
            </a:pPr>
            <a:endParaRPr lang="ru-RU" i="1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8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Nataly\Desktop\Новая папка (3)\PB160186.jpg"/>
          <p:cNvPicPr>
            <a:picLocks noChangeAspect="1" noChangeArrowheads="1"/>
          </p:cNvPicPr>
          <p:nvPr/>
        </p:nvPicPr>
        <p:blipFill>
          <a:blip r:embed="rId2" cstate="print"/>
          <a:srcRect l="5797"/>
          <a:stretch>
            <a:fillRect/>
          </a:stretch>
        </p:blipFill>
        <p:spPr bwMode="auto">
          <a:xfrm>
            <a:off x="827583" y="610312"/>
            <a:ext cx="4501837" cy="4432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C:\Users\Nataly\Desktop\Новая папка (3)\b6a63a9f5b73a348c80c28d2d1c01d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7694"/>
            <a:ext cx="3514294" cy="2838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5" descr="C:\Users\Nataly\Desktop\Новая папка (3)\6Rop5tzDmrfySSUdcjRrSKwittu27Vzv3NBXjpt8f-O1secvNxTSin6hUx3iFaW0TRTuaQ3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95486"/>
            <a:ext cx="3118261" cy="2275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7241" y="68930"/>
            <a:ext cx="4608512" cy="1063572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Набойка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из самых древних видов росписи ткани, особенность которого заключается в том, что рисунок на ткани выполняется  при помощи печати штампом.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011910"/>
            <a:ext cx="3643453" cy="1002017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Старейшие отечественные примеры относят к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векам. Так датируют шерстяную ткань с геометрическим рисунком найденную в курганах на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Черниговщине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веке набойка на Руси была уже довольно распространена. </a:t>
            </a:r>
          </a:p>
        </p:txBody>
      </p:sp>
    </p:spTree>
    <p:extLst>
      <p:ext uri="{BB962C8B-B14F-4D97-AF65-F5344CB8AC3E}">
        <p14:creationId xmlns:p14="http://schemas.microsoft.com/office/powerpoint/2010/main" val="428535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y\Desktop\Новая папка (3)\023dce3d7b4d5cf685665c3ac07c49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91" y="51470"/>
            <a:ext cx="3416436" cy="2383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4" descr="C:\Users\Nataly\Desktop\Новая папка (3)\b9c38d719d50abcf5e51564c1956--materialy-dlya-tvorchestva-len-antikvarnyj-tk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74540"/>
            <a:ext cx="2980746" cy="1855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 descr="C:\Users\Nataly\Desktop\Новая папка (3)\0c7b37cab054a085ff711ace9fj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98676"/>
            <a:ext cx="2301551" cy="1604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C:\Users\Nataly\Desktop\Новая папка (3)\emVVX70ZCsp1GSr5UF4aDHPQumTA9KUZp5Ti5OiAKEhWl978L9bY6B_FRPZZei1UXLpZaEfripa0HEpKAFHxKQM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0311" y="1743119"/>
            <a:ext cx="2190487" cy="3111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C:\Users\Nataly\Desktop\Новая папка (3)\g8JsDdjVBbwoBRR2OXeXl1c81jgNED18pvutpSi-9RysSUsfXWfu2QoskXXzJc1jnb9xqtod3YIqh7laJTP3-wQ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9934"/>
            <a:ext cx="1612258" cy="3103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7" descr="C:\Users\Nataly\Desktop\Новая папка (3)\tqA6eES6KPGGym-zgkW3dxdX9iP1UPb0wgfLLsF35OgOyocVAIgQJ55HT69z-76ciCXGDgADDvHx1V7H2Me5OPe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2485"/>
            <a:ext cx="2327392" cy="1710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630743" y="1362726"/>
            <a:ext cx="2448272" cy="3279563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algn="just"/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Шерсть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окрашивании в горячих красителях сильно «садятся» (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плотнее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 размере).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пористую и толстую ткань из льна или шерсти легче окрасить целиком, чем рисовать узоры. А напечатать эти узоры очень даже легко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642" y="4843387"/>
            <a:ext cx="3376913" cy="263353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 из шерсти, пеньки и льна. Россия,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4678777"/>
            <a:ext cx="5227094" cy="448019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algn="just"/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Понёвный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сарафанный комплекс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 Курской области.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Набойная ткань (Барановские ситцы), вышивка, ткачество, «золотое» шитьё.</a:t>
            </a:r>
          </a:p>
        </p:txBody>
      </p:sp>
    </p:spTree>
    <p:extLst>
      <p:ext uri="{BB962C8B-B14F-4D97-AF65-F5344CB8AC3E}">
        <p14:creationId xmlns:p14="http://schemas.microsoft.com/office/powerpoint/2010/main" val="86935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ataly\Desktop\Новая папка (3)\«Манера» для нанесения узоров (2).jpg"/>
          <p:cNvPicPr>
            <a:picLocks noChangeAspect="1" noChangeArrowheads="1"/>
          </p:cNvPicPr>
          <p:nvPr/>
        </p:nvPicPr>
        <p:blipFill>
          <a:blip r:embed="rId2" cstate="print"/>
          <a:srcRect t="10308" b="11353"/>
          <a:stretch>
            <a:fillRect/>
          </a:stretch>
        </p:blipFill>
        <p:spPr bwMode="auto">
          <a:xfrm>
            <a:off x="107504" y="123478"/>
            <a:ext cx="3553460" cy="2455118"/>
          </a:xfrm>
          <a:prstGeom prst="rect">
            <a:avLst/>
          </a:prstGeom>
          <a:noFill/>
        </p:spPr>
      </p:pic>
      <p:pic>
        <p:nvPicPr>
          <p:cNvPr id="3" name="Picture 4" descr="C:\Users\Nataly\Desktop\Новая папка (3)\IMG_7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348709"/>
            <a:ext cx="2592288" cy="2521498"/>
          </a:xfrm>
          <a:prstGeom prst="rect">
            <a:avLst/>
          </a:prstGeom>
          <a:noFill/>
        </p:spPr>
      </p:pic>
      <p:pic>
        <p:nvPicPr>
          <p:cNvPr id="4" name="Picture 11" descr="C:\Users\Nataly\Desktop\Новая папка (3)\18d3f103320f2e67321db1defae99203.jpg"/>
          <p:cNvPicPr>
            <a:picLocks noChangeAspect="1" noChangeArrowheads="1"/>
          </p:cNvPicPr>
          <p:nvPr/>
        </p:nvPicPr>
        <p:blipFill>
          <a:blip r:embed="rId4" cstate="print"/>
          <a:srcRect l="2330" t="2530" r="4482"/>
          <a:stretch>
            <a:fillRect/>
          </a:stretch>
        </p:blipFill>
        <p:spPr bwMode="auto">
          <a:xfrm>
            <a:off x="107504" y="2650604"/>
            <a:ext cx="2304256" cy="22196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585817"/>
            <a:ext cx="3168352" cy="3525784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indent="357188"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Узор наносили на ткань резными деревянными досками. Чтобы краска лучше пропитывала ткань, по форме были тяжёлыми деревянным молотком. Так и возник термин «набойка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357188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Узор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досках вырезали либо рельефно, либо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углубленно. 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случае печатался узор, во втором – фон. Тонкий узор наносят на ткань набойной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доской - «манерой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«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Манера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металлический штамп, набитый на деревянный щит.</a:t>
            </a:r>
          </a:p>
        </p:txBody>
      </p:sp>
    </p:spTree>
    <p:extLst>
      <p:ext uri="{BB962C8B-B14F-4D97-AF65-F5344CB8AC3E}">
        <p14:creationId xmlns:p14="http://schemas.microsoft.com/office/powerpoint/2010/main" val="413384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Nataly\Desktop\Новая папка (3)\940x627_1_c6043b7d21c7de2628a57b2204561c6e1000x667_0xd42ee42a_634488816142537635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3478"/>
            <a:ext cx="4896544" cy="2888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8" descr="C:\Users\Nataly\Desktop\Новая папка (3)\D9ypaDEESjo8hozTaDpqfb1f2NKnLhM3vFKaUsARqd4FFEzU75cA3kA9nMkCopNS3R8GwwL6UJg8hg52Ii7kjKF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11710"/>
            <a:ext cx="2160240" cy="2809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9" descr="C:\Users\Nataly\Desktop\Новая папка (3)\2bd6e69588ffbfcf1e1a3752d108d0eb.jpg"/>
          <p:cNvPicPr>
            <a:picLocks noChangeAspect="1" noChangeArrowheads="1"/>
          </p:cNvPicPr>
          <p:nvPr/>
        </p:nvPicPr>
        <p:blipFill>
          <a:blip r:embed="rId4" cstate="print"/>
          <a:srcRect l="5000" t="3326" r="4178" b="3537"/>
          <a:stretch>
            <a:fillRect/>
          </a:stretch>
        </p:blipFill>
        <p:spPr bwMode="auto">
          <a:xfrm>
            <a:off x="5165806" y="142678"/>
            <a:ext cx="2791956" cy="2869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11760" y="2973128"/>
            <a:ext cx="6552728" cy="2048457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indent="357188"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Крестьянская ручная набойка со временем заменилась фабричным производством. Первая фабрик была открыта в 1745 году ивановским крестьянином Иваном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Ишинским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1847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Шуе Владимировской области появилась первая машина для печатанья на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ткани.</a:t>
            </a:r>
          </a:p>
          <a:p>
            <a:pPr indent="357188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конца 18 века в России успешно развивается производство ткани, платков и шалей.(Павлово- Посадские известны и сейчас). Часть из них выполнены в технике «ручная набойка». Русские шали, как и в прежние времена, славятся по всему миру.</a:t>
            </a:r>
          </a:p>
        </p:txBody>
      </p:sp>
    </p:spTree>
    <p:extLst>
      <p:ext uri="{BB962C8B-B14F-4D97-AF65-F5344CB8AC3E}">
        <p14:creationId xmlns:p14="http://schemas.microsoft.com/office/powerpoint/2010/main" val="416240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Nataly\Desktop\Новая папка (3)\qC7MNKTH5hy6U0quEVFdkB9NT_RWFmx2Q7mykjaX48Shev16lcmwnTESXRwrV-VAHBVugH1Bl3YzkofP6YfAzuMf.jpg"/>
          <p:cNvPicPr>
            <a:picLocks noChangeAspect="1" noChangeArrowheads="1"/>
          </p:cNvPicPr>
          <p:nvPr/>
        </p:nvPicPr>
        <p:blipFill>
          <a:blip r:embed="rId2" cstate="print"/>
          <a:srcRect l="13953" r="9302"/>
          <a:stretch>
            <a:fillRect/>
          </a:stretch>
        </p:blipFill>
        <p:spPr bwMode="auto">
          <a:xfrm>
            <a:off x="1656210" y="118099"/>
            <a:ext cx="1691653" cy="3024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5" descr="C:\Users\Nataly\Desktop\Новая папка (3)\qC7MNKTH5hy6U0quEVFdkB9NT_RWFmx2Q7mykjaX48Shev16lcmwnTESXRwrV-VAHBVugH1Bl3YzkofP6YfAzuMf.jpg"/>
          <p:cNvPicPr>
            <a:picLocks noChangeAspect="1" noChangeArrowheads="1"/>
          </p:cNvPicPr>
          <p:nvPr/>
        </p:nvPicPr>
        <p:blipFill>
          <a:blip r:embed="rId3" cstate="print"/>
          <a:srcRect l="25545" t="5315" r="14849"/>
          <a:stretch>
            <a:fillRect/>
          </a:stretch>
        </p:blipFill>
        <p:spPr bwMode="auto">
          <a:xfrm>
            <a:off x="208269" y="120603"/>
            <a:ext cx="1370181" cy="311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C:\Users\Nataly\Desktop\Новая папка (3)\9c645aba0bdd2d573ee09df2b7c51568--prin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852" y="158302"/>
            <a:ext cx="2407891" cy="3229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Nataly\Desktop\Новая папка (3)\cda9105a16bd96aa780be09c2dlb--materialy-dlya-tvorchestva-batist-s-vostochnym-printom-slo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1546" y="193433"/>
            <a:ext cx="2969292" cy="2052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C:\Users\Nataly\Desktop\Новая папка (3)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5487" y="805964"/>
            <a:ext cx="2252645" cy="3003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C:\Users\Nataly\Desktop\Новая папка (3)\oasIsHjizBmYA15Xf4EHSVbY56KcZIxcNoaVGgi40F-U5Z13HJgAsDNZr3S55welu1mGtn9HpvRHkN1TfbDLnw1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6623" y="1489506"/>
            <a:ext cx="1835584" cy="2522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C:\Users\Nataly\Desktop\Новая папка (3)\6698e3454e060baf3eba57b62593c4f6.jpg"/>
          <p:cNvPicPr>
            <a:picLocks noChangeAspect="1" noChangeArrowheads="1"/>
          </p:cNvPicPr>
          <p:nvPr/>
        </p:nvPicPr>
        <p:blipFill>
          <a:blip r:embed="rId8" cstate="print"/>
          <a:srcRect l="10147" r="8681" b="3094"/>
          <a:stretch>
            <a:fillRect/>
          </a:stretch>
        </p:blipFill>
        <p:spPr bwMode="auto">
          <a:xfrm>
            <a:off x="3155480" y="2088023"/>
            <a:ext cx="1723681" cy="2887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9512" y="3134011"/>
            <a:ext cx="2952328" cy="1925346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indent="357188" algn="just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«Кубовая набойка»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получила своё название от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чана с красителем индиго, в котором окрашивалась ткань с нанесённым набивным способом узором. Русская набойка украшала крестьянскую одежду, скатерти, сарафаны, рубахи и платки. Искусные мастера «синильщики», «красильщики» могли придать ткани любой оттенок от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глубокого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синего до светло-голубого.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6136" y="3838067"/>
            <a:ext cx="3129002" cy="1186683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indent="357188"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Белоземельная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набойка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разновидность набойки.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в этом случае печатался резными досками по некрашеной ткани. Количество досок соответствовало количеству цветов, образующих узор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7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taly\Desktop\Новая папка (3)\nwQAwdHsNcFXA_KBvlw8UDvNYPifWrpMut7t9qCzI-aMb2g2PYP34Kud8PhKEIQp6f7PvQiRwJX6A_I1WCnIll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2387"/>
            <a:ext cx="3139439" cy="2620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C:\Users\Nataly\Desktop\Новая папка (3)\SOXjUXBqyMJPV0IlIqlVyTg4-cmt7TnwrbWvZS4HPn9096vaLsVoXyAyAkw8QdsMA2zjaa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564903"/>
            <a:ext cx="1743480" cy="245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C:\Users\Nataly\Desktop\Новая папка (3)\bL1qviLzN_me8axYSMWuyPhQ6Wbc1M1BKm4RdZmL8hnJlg8g669mDBp2BLjJVfzQeEuIDyB6FPNxaqI-yDkjQq2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02387"/>
            <a:ext cx="1841982" cy="2462516"/>
          </a:xfrm>
          <a:prstGeom prst="rect">
            <a:avLst/>
          </a:prstGeom>
          <a:noFill/>
        </p:spPr>
      </p:pic>
      <p:pic>
        <p:nvPicPr>
          <p:cNvPr id="6" name="Picture 1" descr="C:\Users\Nataly\Desktop\Новая папка (3)\0UaS3OzCWY8WPbkmCqmKTf8LXtztzSKvFfDh10IW1pi0-Q5Z1aqjBSp-pgibuUHcWJvBhP_RifAT4rzRmeb7kW9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02387"/>
            <a:ext cx="2384654" cy="2272854"/>
          </a:xfrm>
          <a:prstGeom prst="rect">
            <a:avLst/>
          </a:prstGeom>
          <a:noFill/>
        </p:spPr>
      </p:pic>
      <p:pic>
        <p:nvPicPr>
          <p:cNvPr id="7" name="Picture 3" descr="C:\Users\Nataly\Desktop\Новая папка (3)\2axFZPUuSlCdsILWaQ3XguTZdWGbbuFa8MGU0tZRlCavoKpRPYO86H0GUrFeEjaQbTtk7P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8289" y="2564902"/>
            <a:ext cx="1434751" cy="1569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Nataly\Desktop\Новая папка (3)\6Y2kPrwcuUGl10rrqX5LJFeRIi1wrvJnZ411YcXy5QbfRHqTtZlLM6pr7PtABZCA1NtllCzLoitf01YIVe8T2Ds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222" y="411509"/>
            <a:ext cx="2546715" cy="353866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3433" y="2787774"/>
            <a:ext cx="3312368" cy="2110012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indent="357188"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ручной работе произошёл новый виток развития, и мы наблюдаем, как нарастает интерес к исконным ремёслам. Набойка ткани – одна из них. Использование различных штампов для печатания можно считать современным продолжением традиционной техники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набойки.</a:t>
            </a:r>
          </a:p>
          <a:p>
            <a:pPr indent="357188"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Изменились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рисунки, узоры, появились новые темы для сюжетов, новые красители и цвета, но техника работы осталась прежней. А главное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радость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творчества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8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522" y="671157"/>
            <a:ext cx="3168352" cy="3456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15566"/>
            <a:ext cx="2772259" cy="2967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483518"/>
            <a:ext cx="4032448" cy="3956672"/>
          </a:xfrm>
          <a:prstGeom prst="rect">
            <a:avLst/>
          </a:prstGeom>
          <a:gradFill>
            <a:gsLst>
              <a:gs pos="0">
                <a:schemeClr val="accent6">
                  <a:lumMod val="26000"/>
                  <a:lumOff val="74000"/>
                  <a:alpha val="70000"/>
                </a:schemeClr>
              </a:gs>
              <a:gs pos="50000">
                <a:schemeClr val="accent6">
                  <a:lumMod val="40000"/>
                  <a:lumOff val="60000"/>
                  <a:alpha val="70000"/>
                </a:schemeClr>
              </a:gs>
              <a:gs pos="100000">
                <a:schemeClr val="accent6">
                  <a:lumMod val="60000"/>
                  <a:lumOff val="40000"/>
                  <a:alpha val="70000"/>
                </a:schemeClr>
              </a:gs>
            </a:gsLst>
            <a:lin ang="27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Сочетайте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контрастные цвета. Они расположены напротив друг друга. Так узор на ткани будет выглядеть ярче.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декорирования выбирайте гладкую однотонную ткань без ворса и выработки.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используйте густые акриловые краски по ткани.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Штампы можно купить в магазине товаров для творчества или изготовить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самостоятельно, например, вырезав форму из линолеума.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49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1087</Words>
  <Application>Microsoft Office PowerPoint</Application>
  <PresentationFormat>Экран (16:9)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34</cp:revision>
  <dcterms:created xsi:type="dcterms:W3CDTF">2023-10-16T09:56:46Z</dcterms:created>
  <dcterms:modified xsi:type="dcterms:W3CDTF">2023-10-17T19:31:44Z</dcterms:modified>
</cp:coreProperties>
</file>